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D533C-0A12-496A-A37E-F3F3E82E1293}" type="datetimeFigureOut">
              <a:rPr lang="en-US" smtClean="0"/>
              <a:pPr/>
              <a:t>7/12/2020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042C9-0E98-48FA-919E-9CA7EB29C86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1470025"/>
          </a:xfrm>
        </p:spPr>
        <p:txBody>
          <a:bodyPr/>
          <a:lstStyle/>
          <a:p>
            <a:r>
              <a:rPr lang="en-US" sz="3600" b="1" dirty="0">
                <a:solidFill>
                  <a:srgbClr val="FF0000"/>
                </a:solidFill>
                <a:latin typeface="Algerian" pitchFamily="82" charset="0"/>
              </a:rPr>
              <a:t>Chapter</a:t>
            </a:r>
            <a:r>
              <a:rPr lang="en-US" b="1" dirty="0">
                <a:solidFill>
                  <a:srgbClr val="FF0000"/>
                </a:solidFill>
                <a:latin typeface="Algerian" pitchFamily="82" charset="0"/>
              </a:rPr>
              <a:t> 4 </a:t>
            </a:r>
            <a:br>
              <a:rPr lang="en-US" b="1" dirty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b="1" dirty="0">
                <a:solidFill>
                  <a:srgbClr val="FF0000"/>
                </a:solidFill>
                <a:latin typeface="Algerian" pitchFamily="82" charset="0"/>
              </a:rPr>
              <a:t>Determinants </a:t>
            </a:r>
            <a:endParaRPr lang="en-IN" b="1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00372"/>
            <a:ext cx="6400800" cy="32400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FC000"/>
                </a:solidFill>
              </a:rPr>
              <a:t>This presentation includes the following topics </a:t>
            </a:r>
          </a:p>
          <a:p>
            <a:pPr algn="l">
              <a:buFont typeface="Wingdings" pitchFamily="2" charset="2"/>
              <a:buChar char="v"/>
            </a:pPr>
            <a:r>
              <a:rPr lang="en-US" b="1" dirty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Introduction </a:t>
            </a:r>
          </a:p>
          <a:p>
            <a:pPr algn="l">
              <a:buFont typeface="Wingdings" pitchFamily="2" charset="2"/>
              <a:buChar char="v"/>
            </a:pPr>
            <a:r>
              <a:rPr lang="en-US" b="1" dirty="0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Expansion of </a:t>
            </a:r>
            <a:r>
              <a:rPr lang="en-US" b="1">
                <a:solidFill>
                  <a:srgbClr val="FFC000"/>
                </a:solidFill>
                <a:latin typeface="Andalus" pitchFamily="18" charset="-78"/>
                <a:cs typeface="Andalus" pitchFamily="18" charset="-78"/>
              </a:rPr>
              <a:t>determinants   </a:t>
            </a:r>
            <a:endParaRPr lang="en-IN" b="1" dirty="0">
              <a:solidFill>
                <a:srgbClr val="FFC000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89"/>
            <a:ext cx="8316000" cy="63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b="1" u="sng" dirty="0">
                <a:solidFill>
                  <a:srgbClr val="C00000"/>
                </a:solidFill>
              </a:rPr>
              <a:t>Determinants</a:t>
            </a:r>
            <a:r>
              <a:rPr lang="en-US" sz="2800" dirty="0">
                <a:solidFill>
                  <a:srgbClr val="C00000"/>
                </a:solidFill>
              </a:rPr>
              <a:t> :-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2060"/>
                </a:solidFill>
              </a:rPr>
              <a:t>To every square matrix A = [</a:t>
            </a:r>
            <a:r>
              <a:rPr lang="en-US" sz="2800" dirty="0" err="1">
                <a:solidFill>
                  <a:srgbClr val="002060"/>
                </a:solidFill>
              </a:rPr>
              <a:t>a</a:t>
            </a:r>
            <a:r>
              <a:rPr lang="en-US" sz="2800" baseline="-25000" dirty="0" err="1">
                <a:solidFill>
                  <a:srgbClr val="002060"/>
                </a:solidFill>
              </a:rPr>
              <a:t>ij</a:t>
            </a:r>
            <a:r>
              <a:rPr lang="en-US" sz="2800" baseline="-2500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] of order n, we can associate a number (real or complex ) called determinant of the square matrix A. Which is denoted by </a:t>
            </a:r>
            <a:r>
              <a:rPr lang="en-US" sz="2800" dirty="0" err="1">
                <a:solidFill>
                  <a:srgbClr val="002060"/>
                </a:solidFill>
              </a:rPr>
              <a:t>det</a:t>
            </a:r>
            <a:r>
              <a:rPr lang="en-US" sz="2800" dirty="0">
                <a:solidFill>
                  <a:srgbClr val="002060"/>
                </a:solidFill>
              </a:rPr>
              <a:t> A or |A|. 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		This may be thought as a function which associates each square matrix with a unique real or complex number </a:t>
            </a:r>
            <a:r>
              <a:rPr lang="en-US" sz="2800" dirty="0" err="1">
                <a:solidFill>
                  <a:srgbClr val="002060"/>
                </a:solidFill>
              </a:rPr>
              <a:t>i.e</a:t>
            </a:r>
            <a:r>
              <a:rPr lang="en-US" sz="2800" dirty="0">
                <a:solidFill>
                  <a:srgbClr val="002060"/>
                </a:solidFill>
              </a:rPr>
              <a:t> f : M ----&gt;K given by 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	f(A) = </a:t>
            </a:r>
            <a:r>
              <a:rPr lang="en-US" sz="2800" dirty="0" err="1">
                <a:solidFill>
                  <a:srgbClr val="002060"/>
                </a:solidFill>
              </a:rPr>
              <a:t>det</a:t>
            </a:r>
            <a:r>
              <a:rPr lang="en-US" sz="2800" dirty="0">
                <a:solidFill>
                  <a:srgbClr val="002060"/>
                </a:solidFill>
              </a:rPr>
              <a:t> A = |A|, where M is the set of square matrices and K is the set of numbers (real or complex)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	If A =       a        b	      then </a:t>
            </a:r>
            <a:r>
              <a:rPr lang="en-US" sz="2800" dirty="0" err="1">
                <a:solidFill>
                  <a:srgbClr val="002060"/>
                </a:solidFill>
              </a:rPr>
              <a:t>det</a:t>
            </a:r>
            <a:r>
              <a:rPr lang="en-US" sz="2800" dirty="0">
                <a:solidFill>
                  <a:srgbClr val="002060"/>
                </a:solidFill>
              </a:rPr>
              <a:t> A = |A| = 	a       b	         c        d                                               c      d  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 Sometimes determinant is also denoted by ∆.</a:t>
            </a:r>
          </a:p>
          <a:p>
            <a:pPr>
              <a:buNone/>
            </a:pPr>
            <a:r>
              <a:rPr lang="en-US" sz="2800" b="1" dirty="0">
                <a:solidFill>
                  <a:srgbClr val="002060"/>
                </a:solidFill>
              </a:rPr>
              <a:t>No</a:t>
            </a:r>
            <a:r>
              <a:rPr lang="en-US" sz="2800" b="1" dirty="0">
                <a:solidFill>
                  <a:srgbClr val="FF0000"/>
                </a:solidFill>
              </a:rPr>
              <a:t>te : only square matrix can have determinant.</a:t>
            </a:r>
            <a:r>
              <a:rPr lang="en-US" sz="2800" dirty="0"/>
              <a:t>                      </a:t>
            </a:r>
            <a:endParaRPr lang="en-IN" sz="2800" dirty="0"/>
          </a:p>
        </p:txBody>
      </p:sp>
      <p:sp>
        <p:nvSpPr>
          <p:cNvPr id="5" name="Left Bracket 4"/>
          <p:cNvSpPr/>
          <p:nvPr/>
        </p:nvSpPr>
        <p:spPr>
          <a:xfrm>
            <a:off x="2069956" y="4429132"/>
            <a:ext cx="180000" cy="972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ight Bracket 5"/>
          <p:cNvSpPr/>
          <p:nvPr/>
        </p:nvSpPr>
        <p:spPr>
          <a:xfrm>
            <a:off x="3143240" y="4429132"/>
            <a:ext cx="180000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16" y="4429132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929586" y="4429132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42851"/>
            <a:ext cx="8712000" cy="658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Determinant of a matrix of order two</a:t>
            </a:r>
          </a:p>
          <a:p>
            <a:pPr>
              <a:buNone/>
            </a:pPr>
            <a:r>
              <a:rPr lang="en-US" sz="2400" dirty="0">
                <a:solidFill>
                  <a:srgbClr val="FFC000"/>
                </a:solidFill>
              </a:rPr>
              <a:t>	</a:t>
            </a:r>
            <a:r>
              <a:rPr lang="en-US" sz="2400" dirty="0">
                <a:solidFill>
                  <a:srgbClr val="7030A0"/>
                </a:solidFill>
              </a:rPr>
              <a:t>let  A =    a</a:t>
            </a:r>
            <a:r>
              <a:rPr lang="en-US" sz="2400" baseline="-25000" dirty="0">
                <a:solidFill>
                  <a:srgbClr val="7030A0"/>
                </a:solidFill>
              </a:rPr>
              <a:t>11  </a:t>
            </a:r>
            <a:r>
              <a:rPr lang="en-US" sz="2400" dirty="0">
                <a:solidFill>
                  <a:srgbClr val="7030A0"/>
                </a:solidFill>
              </a:rPr>
              <a:t>    a</a:t>
            </a:r>
            <a:r>
              <a:rPr lang="en-US" sz="2400" baseline="-25000" dirty="0">
                <a:solidFill>
                  <a:srgbClr val="7030A0"/>
                </a:solidFill>
              </a:rPr>
              <a:t>12</a:t>
            </a:r>
            <a:r>
              <a:rPr lang="en-US" sz="2400" dirty="0">
                <a:solidFill>
                  <a:srgbClr val="7030A0"/>
                </a:solidFill>
              </a:rPr>
              <a:t>     be a matrix of order 2 x 2 .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                     a</a:t>
            </a:r>
            <a:r>
              <a:rPr lang="en-US" sz="2400" baseline="-25000" dirty="0">
                <a:solidFill>
                  <a:srgbClr val="7030A0"/>
                </a:solidFill>
              </a:rPr>
              <a:t>21 </a:t>
            </a:r>
            <a:r>
              <a:rPr lang="en-US" sz="2400" dirty="0">
                <a:solidFill>
                  <a:srgbClr val="7030A0"/>
                </a:solidFill>
              </a:rPr>
              <a:t>     a</a:t>
            </a:r>
            <a:r>
              <a:rPr lang="en-US" sz="2400" baseline="-25000" dirty="0">
                <a:solidFill>
                  <a:srgbClr val="7030A0"/>
                </a:solidFill>
              </a:rPr>
              <a:t>22 </a:t>
            </a:r>
            <a:r>
              <a:rPr lang="en-US" sz="2400" dirty="0">
                <a:solidFill>
                  <a:srgbClr val="7030A0"/>
                </a:solidFill>
              </a:rPr>
              <a:t>  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Then the determinant of A is defined as :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	</a:t>
            </a:r>
            <a:r>
              <a:rPr lang="en-US" sz="2400" dirty="0" err="1">
                <a:solidFill>
                  <a:srgbClr val="7030A0"/>
                </a:solidFill>
              </a:rPr>
              <a:t>det</a:t>
            </a:r>
            <a:r>
              <a:rPr lang="en-US" sz="2400" dirty="0">
                <a:solidFill>
                  <a:srgbClr val="7030A0"/>
                </a:solidFill>
              </a:rPr>
              <a:t> A = |A| = ∆ =       a</a:t>
            </a:r>
            <a:r>
              <a:rPr lang="en-US" sz="2400" baseline="-25000" dirty="0">
                <a:solidFill>
                  <a:srgbClr val="7030A0"/>
                </a:solidFill>
              </a:rPr>
              <a:t>11 </a:t>
            </a:r>
            <a:r>
              <a:rPr lang="en-US" sz="2400" dirty="0">
                <a:solidFill>
                  <a:srgbClr val="7030A0"/>
                </a:solidFill>
              </a:rPr>
              <a:t>      a</a:t>
            </a:r>
            <a:r>
              <a:rPr lang="en-US" sz="2400" baseline="-25000" dirty="0">
                <a:solidFill>
                  <a:srgbClr val="7030A0"/>
                </a:solidFill>
              </a:rPr>
              <a:t>12</a:t>
            </a:r>
            <a:r>
              <a:rPr lang="en-US" sz="2400" dirty="0">
                <a:solidFill>
                  <a:srgbClr val="7030A0"/>
                </a:solidFill>
              </a:rPr>
              <a:t>    =  a</a:t>
            </a:r>
            <a:r>
              <a:rPr lang="en-US" sz="2400" baseline="-25000" dirty="0">
                <a:solidFill>
                  <a:srgbClr val="7030A0"/>
                </a:solidFill>
              </a:rPr>
              <a:t>11  </a:t>
            </a:r>
            <a:r>
              <a:rPr lang="en-US" sz="2400" dirty="0">
                <a:solidFill>
                  <a:srgbClr val="7030A0"/>
                </a:solidFill>
              </a:rPr>
              <a:t>a</a:t>
            </a:r>
            <a:r>
              <a:rPr lang="en-US" sz="2400" baseline="-25000" dirty="0">
                <a:solidFill>
                  <a:srgbClr val="7030A0"/>
                </a:solidFill>
              </a:rPr>
              <a:t>22  </a:t>
            </a:r>
            <a:r>
              <a:rPr lang="en-US" sz="2400" dirty="0">
                <a:solidFill>
                  <a:srgbClr val="7030A0"/>
                </a:solidFill>
              </a:rPr>
              <a:t>- a</a:t>
            </a:r>
            <a:r>
              <a:rPr lang="en-US" sz="2400" baseline="-25000" dirty="0">
                <a:solidFill>
                  <a:srgbClr val="7030A0"/>
                </a:solidFill>
              </a:rPr>
              <a:t>21 </a:t>
            </a:r>
            <a:r>
              <a:rPr lang="en-US" sz="2400" dirty="0">
                <a:solidFill>
                  <a:srgbClr val="7030A0"/>
                </a:solidFill>
              </a:rPr>
              <a:t> a</a:t>
            </a:r>
            <a:r>
              <a:rPr lang="en-US" sz="2400" baseline="-25000" dirty="0">
                <a:solidFill>
                  <a:srgbClr val="7030A0"/>
                </a:solidFill>
              </a:rPr>
              <a:t>12 </a:t>
            </a:r>
            <a:r>
              <a:rPr lang="en-US" sz="2400" dirty="0">
                <a:solidFill>
                  <a:srgbClr val="7030A0"/>
                </a:solidFill>
              </a:rPr>
              <a:t> 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                                           a</a:t>
            </a:r>
            <a:r>
              <a:rPr lang="en-US" sz="2400" baseline="-25000" dirty="0">
                <a:solidFill>
                  <a:srgbClr val="7030A0"/>
                </a:solidFill>
              </a:rPr>
              <a:t>21 </a:t>
            </a:r>
            <a:r>
              <a:rPr lang="en-US" sz="2400" dirty="0">
                <a:solidFill>
                  <a:srgbClr val="7030A0"/>
                </a:solidFill>
              </a:rPr>
              <a:t>      a</a:t>
            </a:r>
            <a:r>
              <a:rPr lang="en-US" sz="2400" baseline="-25000" dirty="0">
                <a:solidFill>
                  <a:srgbClr val="7030A0"/>
                </a:solidFill>
              </a:rPr>
              <a:t>22 </a:t>
            </a:r>
            <a:r>
              <a:rPr lang="en-US" sz="2400" dirty="0">
                <a:solidFill>
                  <a:srgbClr val="7030A0"/>
                </a:solidFill>
              </a:rPr>
              <a:t>  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                                         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Example 1:  Evaluate    2            4       =  2(2) – 4 (-1) = 4  + 4 = 8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                                         -1           2</a:t>
            </a:r>
          </a:p>
          <a:p>
            <a:pPr>
              <a:buNone/>
            </a:pPr>
            <a:r>
              <a:rPr lang="en-US" sz="2400" b="1" dirty="0">
                <a:solidFill>
                  <a:srgbClr val="C00000"/>
                </a:solidFill>
              </a:rPr>
              <a:t>Determinant of  a matrix of order 3 x 3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Consider the determinant of square matrix A = [</a:t>
            </a:r>
            <a:r>
              <a:rPr lang="en-US" sz="2400" dirty="0" err="1">
                <a:solidFill>
                  <a:srgbClr val="7030A0"/>
                </a:solidFill>
              </a:rPr>
              <a:t>a</a:t>
            </a:r>
            <a:r>
              <a:rPr lang="en-US" sz="2400" baseline="-25000" dirty="0" err="1">
                <a:solidFill>
                  <a:srgbClr val="7030A0"/>
                </a:solidFill>
              </a:rPr>
              <a:t>ij</a:t>
            </a:r>
            <a:r>
              <a:rPr lang="en-US" sz="2400" baseline="-250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]</a:t>
            </a:r>
            <a:r>
              <a:rPr lang="en-US" sz="2400" baseline="-25000" dirty="0">
                <a:solidFill>
                  <a:srgbClr val="7030A0"/>
                </a:solidFill>
              </a:rPr>
              <a:t>3 x 3 </a:t>
            </a:r>
            <a:r>
              <a:rPr lang="en-US" sz="2400" dirty="0">
                <a:solidFill>
                  <a:srgbClr val="7030A0"/>
                </a:solidFill>
              </a:rPr>
              <a:t>  then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				           </a:t>
            </a:r>
            <a:r>
              <a:rPr lang="en-US" sz="2400" baseline="-25000" dirty="0">
                <a:solidFill>
                  <a:srgbClr val="7030A0"/>
                </a:solidFill>
              </a:rPr>
              <a:t>  </a:t>
            </a:r>
            <a:r>
              <a:rPr lang="en-US" sz="2400" dirty="0">
                <a:solidFill>
                  <a:srgbClr val="7030A0"/>
                </a:solidFill>
              </a:rPr>
              <a:t> a</a:t>
            </a:r>
            <a:r>
              <a:rPr lang="en-US" sz="2400" baseline="-25000" dirty="0">
                <a:solidFill>
                  <a:srgbClr val="7030A0"/>
                </a:solidFill>
              </a:rPr>
              <a:t>11 </a:t>
            </a:r>
            <a:r>
              <a:rPr lang="en-US" sz="2400" dirty="0">
                <a:solidFill>
                  <a:srgbClr val="7030A0"/>
                </a:solidFill>
              </a:rPr>
              <a:t>    a</a:t>
            </a:r>
            <a:r>
              <a:rPr lang="en-US" sz="2400" baseline="-25000" dirty="0">
                <a:solidFill>
                  <a:srgbClr val="7030A0"/>
                </a:solidFill>
              </a:rPr>
              <a:t>12 </a:t>
            </a:r>
            <a:r>
              <a:rPr lang="en-US" sz="2400" dirty="0">
                <a:solidFill>
                  <a:srgbClr val="7030A0"/>
                </a:solidFill>
              </a:rPr>
              <a:t>    a</a:t>
            </a:r>
            <a:r>
              <a:rPr lang="en-US" sz="2400" baseline="-25000" dirty="0">
                <a:solidFill>
                  <a:srgbClr val="7030A0"/>
                </a:solidFill>
              </a:rPr>
              <a:t>13</a:t>
            </a:r>
            <a:r>
              <a:rPr lang="en-US" sz="2400" dirty="0">
                <a:solidFill>
                  <a:srgbClr val="7030A0"/>
                </a:solidFill>
              </a:rPr>
              <a:t>    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                                     |A| =      a</a:t>
            </a:r>
            <a:r>
              <a:rPr lang="en-US" sz="2400" baseline="-25000" dirty="0">
                <a:solidFill>
                  <a:srgbClr val="7030A0"/>
                </a:solidFill>
              </a:rPr>
              <a:t>21 </a:t>
            </a:r>
            <a:r>
              <a:rPr lang="en-US" sz="2400" dirty="0">
                <a:solidFill>
                  <a:srgbClr val="7030A0"/>
                </a:solidFill>
              </a:rPr>
              <a:t>     a</a:t>
            </a:r>
            <a:r>
              <a:rPr lang="en-US" sz="2400" baseline="-25000" dirty="0">
                <a:solidFill>
                  <a:srgbClr val="7030A0"/>
                </a:solidFill>
              </a:rPr>
              <a:t>22 </a:t>
            </a:r>
            <a:r>
              <a:rPr lang="en-US" sz="2400" dirty="0">
                <a:solidFill>
                  <a:srgbClr val="7030A0"/>
                </a:solidFill>
              </a:rPr>
              <a:t>    a</a:t>
            </a:r>
            <a:r>
              <a:rPr lang="en-US" sz="2400" baseline="-25000" dirty="0">
                <a:solidFill>
                  <a:srgbClr val="7030A0"/>
                </a:solidFill>
              </a:rPr>
              <a:t>23     </a:t>
            </a:r>
            <a:r>
              <a:rPr lang="en-US" sz="2400" dirty="0">
                <a:solidFill>
                  <a:srgbClr val="7030A0"/>
                </a:solidFill>
              </a:rPr>
              <a:t> = </a:t>
            </a:r>
            <a:r>
              <a:rPr lang="en-US" sz="2400" dirty="0" err="1">
                <a:solidFill>
                  <a:srgbClr val="7030A0"/>
                </a:solidFill>
              </a:rPr>
              <a:t>det</a:t>
            </a:r>
            <a:r>
              <a:rPr lang="en-US" sz="2400" dirty="0">
                <a:solidFill>
                  <a:srgbClr val="7030A0"/>
                </a:solidFill>
              </a:rPr>
              <a:t> A </a:t>
            </a:r>
            <a:endParaRPr lang="en-US" sz="2400" baseline="-250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400" baseline="-250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                                                    a</a:t>
            </a:r>
            <a:r>
              <a:rPr lang="en-US" sz="2400" baseline="-25000" dirty="0">
                <a:solidFill>
                  <a:srgbClr val="7030A0"/>
                </a:solidFill>
              </a:rPr>
              <a:t>31 </a:t>
            </a:r>
            <a:r>
              <a:rPr lang="en-US" sz="2400" dirty="0">
                <a:solidFill>
                  <a:srgbClr val="7030A0"/>
                </a:solidFill>
              </a:rPr>
              <a:t>     a</a:t>
            </a:r>
            <a:r>
              <a:rPr lang="en-US" sz="2400" baseline="-25000" dirty="0">
                <a:solidFill>
                  <a:srgbClr val="7030A0"/>
                </a:solidFill>
              </a:rPr>
              <a:t>32 </a:t>
            </a:r>
            <a:r>
              <a:rPr lang="en-US" sz="2400" dirty="0">
                <a:solidFill>
                  <a:srgbClr val="7030A0"/>
                </a:solidFill>
              </a:rPr>
              <a:t>    a</a:t>
            </a:r>
            <a:r>
              <a:rPr lang="en-US" sz="2400" baseline="-25000" dirty="0">
                <a:solidFill>
                  <a:srgbClr val="7030A0"/>
                </a:solidFill>
              </a:rPr>
              <a:t>33 </a:t>
            </a:r>
            <a:r>
              <a:rPr lang="en-US" sz="2400" dirty="0">
                <a:solidFill>
                  <a:srgbClr val="7030A0"/>
                </a:solidFill>
              </a:rPr>
              <a:t>  </a:t>
            </a:r>
            <a:endParaRPr lang="en-IN" sz="2400" dirty="0">
              <a:solidFill>
                <a:srgbClr val="7030A0"/>
              </a:solidFill>
            </a:endParaRPr>
          </a:p>
        </p:txBody>
      </p:sp>
      <p:sp>
        <p:nvSpPr>
          <p:cNvPr id="4" name="Left Bracket 3"/>
          <p:cNvSpPr/>
          <p:nvPr/>
        </p:nvSpPr>
        <p:spPr>
          <a:xfrm>
            <a:off x="1643042" y="585774"/>
            <a:ext cx="144000" cy="9144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ight Bracket 4"/>
          <p:cNvSpPr/>
          <p:nvPr/>
        </p:nvSpPr>
        <p:spPr>
          <a:xfrm>
            <a:off x="2712898" y="585774"/>
            <a:ext cx="144000" cy="914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3143240" y="1928802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429124" y="1943096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71802" y="322898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429124" y="3286124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eft Bracket 10"/>
          <p:cNvSpPr/>
          <p:nvPr/>
        </p:nvSpPr>
        <p:spPr>
          <a:xfrm>
            <a:off x="3857620" y="5072074"/>
            <a:ext cx="0" cy="129600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ight Bracket 11"/>
          <p:cNvSpPr/>
          <p:nvPr/>
        </p:nvSpPr>
        <p:spPr>
          <a:xfrm>
            <a:off x="5715008" y="5072074"/>
            <a:ext cx="0" cy="1296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14" y="142851"/>
            <a:ext cx="8820000" cy="6480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u="sng" dirty="0">
                <a:solidFill>
                  <a:srgbClr val="C00000"/>
                </a:solidFill>
              </a:rPr>
              <a:t> Expansion along first Row  ( R</a:t>
            </a:r>
            <a:r>
              <a:rPr lang="en-US" sz="2400" b="1" u="sng" baseline="-25000" dirty="0">
                <a:solidFill>
                  <a:srgbClr val="C00000"/>
                </a:solidFill>
              </a:rPr>
              <a:t>1 </a:t>
            </a:r>
            <a:r>
              <a:rPr lang="en-US" sz="2400" b="1" u="sng" dirty="0">
                <a:solidFill>
                  <a:srgbClr val="C00000"/>
                </a:solidFill>
              </a:rPr>
              <a:t>)</a:t>
            </a:r>
            <a:r>
              <a:rPr lang="en-US" sz="2400" b="1" dirty="0">
                <a:solidFill>
                  <a:srgbClr val="C00000"/>
                </a:solidFill>
              </a:rPr>
              <a:t>:-</a:t>
            </a:r>
            <a:r>
              <a:rPr lang="en-US" sz="2400" dirty="0">
                <a:solidFill>
                  <a:srgbClr val="C00000"/>
                </a:solidFill>
              </a:rPr>
              <a:t>  </a:t>
            </a:r>
            <a:r>
              <a:rPr lang="en-US" sz="2400" dirty="0">
                <a:solidFill>
                  <a:srgbClr val="7030A0"/>
                </a:solidFill>
              </a:rPr>
              <a:t>To evaluate the determinant  we  can expand the determinant  along  any of the row or column.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 These are the steps to evaluate  the given determinant by expending it along the first row (R</a:t>
            </a:r>
            <a:r>
              <a:rPr lang="en-US" sz="2400" baseline="-25000" dirty="0">
                <a:solidFill>
                  <a:srgbClr val="7030A0"/>
                </a:solidFill>
              </a:rPr>
              <a:t>1 </a:t>
            </a:r>
            <a:r>
              <a:rPr lang="en-US" sz="2400" dirty="0">
                <a:solidFill>
                  <a:srgbClr val="7030A0"/>
                </a:solidFill>
              </a:rPr>
              <a:t>) : </a:t>
            </a:r>
          </a:p>
          <a:p>
            <a:pPr>
              <a:buNone/>
            </a:pPr>
            <a:r>
              <a:rPr lang="en-US" sz="2400" b="1" dirty="0">
                <a:solidFill>
                  <a:srgbClr val="7030A0"/>
                </a:solidFill>
              </a:rPr>
              <a:t>  Step 1:</a:t>
            </a:r>
            <a:r>
              <a:rPr lang="en-US" sz="2400" dirty="0">
                <a:solidFill>
                  <a:srgbClr val="7030A0"/>
                </a:solidFill>
              </a:rPr>
              <a:t> Multiply first element a</a:t>
            </a:r>
            <a:r>
              <a:rPr lang="en-US" sz="2400" baseline="-25000" dirty="0">
                <a:solidFill>
                  <a:srgbClr val="7030A0"/>
                </a:solidFill>
              </a:rPr>
              <a:t>11 </a:t>
            </a:r>
            <a:r>
              <a:rPr lang="en-US" sz="2400" dirty="0">
                <a:solidFill>
                  <a:srgbClr val="7030A0"/>
                </a:solidFill>
              </a:rPr>
              <a:t> of R</a:t>
            </a:r>
            <a:r>
              <a:rPr lang="en-US" sz="2400" baseline="-25000" dirty="0">
                <a:solidFill>
                  <a:srgbClr val="7030A0"/>
                </a:solidFill>
              </a:rPr>
              <a:t>1 </a:t>
            </a:r>
            <a:r>
              <a:rPr lang="en-US" sz="2400" dirty="0">
                <a:solidFill>
                  <a:srgbClr val="7030A0"/>
                </a:solidFill>
              </a:rPr>
              <a:t> by (-1)</a:t>
            </a:r>
            <a:r>
              <a:rPr lang="en-US" sz="2400" baseline="30000" dirty="0">
                <a:solidFill>
                  <a:srgbClr val="7030A0"/>
                </a:solidFill>
              </a:rPr>
              <a:t>(1+1) 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	</a:t>
            </a:r>
            <a:r>
              <a:rPr lang="en-US" sz="2400" dirty="0" err="1">
                <a:solidFill>
                  <a:srgbClr val="7030A0"/>
                </a:solidFill>
              </a:rPr>
              <a:t>i.e</a:t>
            </a:r>
            <a:r>
              <a:rPr lang="en-US" sz="2400" dirty="0">
                <a:solidFill>
                  <a:srgbClr val="7030A0"/>
                </a:solidFill>
              </a:rPr>
              <a:t> (-1)</a:t>
            </a:r>
            <a:r>
              <a:rPr lang="en-US" sz="2400" baseline="30000" dirty="0">
                <a:solidFill>
                  <a:srgbClr val="7030A0"/>
                </a:solidFill>
              </a:rPr>
              <a:t>(1+1) </a:t>
            </a:r>
            <a:r>
              <a:rPr lang="en-US" sz="2400" dirty="0">
                <a:solidFill>
                  <a:srgbClr val="7030A0"/>
                </a:solidFill>
              </a:rPr>
              <a:t> a</a:t>
            </a:r>
            <a:r>
              <a:rPr lang="en-US" sz="2400" baseline="-25000" dirty="0">
                <a:solidFill>
                  <a:srgbClr val="7030A0"/>
                </a:solidFill>
              </a:rPr>
              <a:t>11 </a:t>
            </a:r>
            <a:r>
              <a:rPr lang="en-US" sz="2400" dirty="0">
                <a:solidFill>
                  <a:srgbClr val="7030A0"/>
                </a:solidFill>
              </a:rPr>
              <a:t>    a</a:t>
            </a:r>
            <a:r>
              <a:rPr lang="en-US" sz="2400" baseline="-25000" dirty="0">
                <a:solidFill>
                  <a:srgbClr val="7030A0"/>
                </a:solidFill>
              </a:rPr>
              <a:t>22 </a:t>
            </a:r>
            <a:r>
              <a:rPr lang="en-US" sz="2400" dirty="0">
                <a:solidFill>
                  <a:srgbClr val="7030A0"/>
                </a:solidFill>
              </a:rPr>
              <a:t>     a</a:t>
            </a:r>
            <a:r>
              <a:rPr lang="en-US" sz="2400" baseline="-25000" dirty="0">
                <a:solidFill>
                  <a:srgbClr val="7030A0"/>
                </a:solidFill>
              </a:rPr>
              <a:t>23      </a:t>
            </a:r>
            <a:r>
              <a:rPr lang="en-US" sz="2400" dirty="0">
                <a:solidFill>
                  <a:srgbClr val="7030A0"/>
                </a:solidFill>
              </a:rPr>
              <a:t> = (-1)</a:t>
            </a:r>
            <a:r>
              <a:rPr lang="en-US" sz="2400" baseline="30000" dirty="0">
                <a:solidFill>
                  <a:srgbClr val="7030A0"/>
                </a:solidFill>
              </a:rPr>
              <a:t>2 </a:t>
            </a:r>
            <a:r>
              <a:rPr lang="en-US" sz="2400" dirty="0">
                <a:solidFill>
                  <a:srgbClr val="7030A0"/>
                </a:solidFill>
              </a:rPr>
              <a:t> a</a:t>
            </a:r>
            <a:r>
              <a:rPr lang="en-US" sz="2400" baseline="-25000" dirty="0">
                <a:solidFill>
                  <a:srgbClr val="7030A0"/>
                </a:solidFill>
              </a:rPr>
              <a:t>11 </a:t>
            </a:r>
            <a:r>
              <a:rPr lang="en-US" sz="2400" dirty="0">
                <a:solidFill>
                  <a:srgbClr val="7030A0"/>
                </a:solidFill>
              </a:rPr>
              <a:t> ( a</a:t>
            </a:r>
            <a:r>
              <a:rPr lang="en-US" sz="2400" baseline="-25000" dirty="0">
                <a:solidFill>
                  <a:srgbClr val="7030A0"/>
                </a:solidFill>
              </a:rPr>
              <a:t>22</a:t>
            </a:r>
            <a:r>
              <a:rPr lang="en-US" sz="2400" dirty="0">
                <a:solidFill>
                  <a:srgbClr val="7030A0"/>
                </a:solidFill>
              </a:rPr>
              <a:t>.a</a:t>
            </a:r>
            <a:r>
              <a:rPr lang="en-US" sz="2400" baseline="-25000" dirty="0">
                <a:solidFill>
                  <a:srgbClr val="7030A0"/>
                </a:solidFill>
              </a:rPr>
              <a:t>33</a:t>
            </a:r>
            <a:r>
              <a:rPr lang="en-US" sz="2400" dirty="0">
                <a:solidFill>
                  <a:srgbClr val="7030A0"/>
                </a:solidFill>
              </a:rPr>
              <a:t> – a</a:t>
            </a:r>
            <a:r>
              <a:rPr lang="en-US" sz="2400" baseline="-25000" dirty="0">
                <a:solidFill>
                  <a:srgbClr val="7030A0"/>
                </a:solidFill>
              </a:rPr>
              <a:t>32</a:t>
            </a:r>
            <a:r>
              <a:rPr lang="en-US" sz="2400" dirty="0">
                <a:solidFill>
                  <a:srgbClr val="7030A0"/>
                </a:solidFill>
              </a:rPr>
              <a:t>.a</a:t>
            </a:r>
            <a:r>
              <a:rPr lang="en-US" sz="2400" baseline="-25000" dirty="0">
                <a:solidFill>
                  <a:srgbClr val="7030A0"/>
                </a:solidFill>
              </a:rPr>
              <a:t>23</a:t>
            </a:r>
            <a:r>
              <a:rPr lang="en-US" sz="2400" dirty="0">
                <a:solidFill>
                  <a:srgbClr val="7030A0"/>
                </a:solidFill>
              </a:rPr>
              <a:t>)</a:t>
            </a:r>
            <a:r>
              <a:rPr lang="en-US" sz="2400" baseline="-25000" dirty="0">
                <a:solidFill>
                  <a:srgbClr val="7030A0"/>
                </a:solidFill>
              </a:rPr>
              <a:t>     </a:t>
            </a:r>
          </a:p>
          <a:p>
            <a:pPr>
              <a:buNone/>
            </a:pPr>
            <a:r>
              <a:rPr lang="en-US" sz="2400" baseline="-25000" dirty="0">
                <a:solidFill>
                  <a:srgbClr val="7030A0"/>
                </a:solidFill>
              </a:rPr>
              <a:t>  </a:t>
            </a:r>
            <a:r>
              <a:rPr lang="en-US" sz="2400" baseline="30000" dirty="0">
                <a:solidFill>
                  <a:srgbClr val="7030A0"/>
                </a:solidFill>
              </a:rPr>
              <a:t>  </a:t>
            </a:r>
            <a:r>
              <a:rPr lang="en-US" sz="2400" dirty="0">
                <a:solidFill>
                  <a:srgbClr val="7030A0"/>
                </a:solidFill>
              </a:rPr>
              <a:t>                                a</a:t>
            </a:r>
            <a:r>
              <a:rPr lang="en-US" sz="2400" baseline="-25000" dirty="0">
                <a:solidFill>
                  <a:srgbClr val="7030A0"/>
                </a:solidFill>
              </a:rPr>
              <a:t>32 </a:t>
            </a:r>
            <a:r>
              <a:rPr lang="en-US" sz="2400" dirty="0">
                <a:solidFill>
                  <a:srgbClr val="7030A0"/>
                </a:solidFill>
              </a:rPr>
              <a:t>     a</a:t>
            </a:r>
            <a:r>
              <a:rPr lang="en-US" sz="2400" baseline="-25000" dirty="0">
                <a:solidFill>
                  <a:srgbClr val="7030A0"/>
                </a:solidFill>
              </a:rPr>
              <a:t>33 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en-US" sz="2400" baseline="-25000" dirty="0">
                <a:solidFill>
                  <a:srgbClr val="7030A0"/>
                </a:solidFill>
              </a:rPr>
              <a:t> </a:t>
            </a:r>
            <a:r>
              <a:rPr lang="en-US" sz="2400" baseline="300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b="1" dirty="0">
                <a:solidFill>
                  <a:srgbClr val="7030A0"/>
                </a:solidFill>
              </a:rPr>
              <a:t>Step 2:</a:t>
            </a:r>
            <a:r>
              <a:rPr lang="en-US" sz="2400" dirty="0">
                <a:solidFill>
                  <a:srgbClr val="7030A0"/>
                </a:solidFill>
              </a:rPr>
              <a:t> Multiply 2</a:t>
            </a:r>
            <a:r>
              <a:rPr lang="en-US" sz="2400" baseline="30000" dirty="0">
                <a:solidFill>
                  <a:srgbClr val="7030A0"/>
                </a:solidFill>
              </a:rPr>
              <a:t>nd</a:t>
            </a:r>
            <a:r>
              <a:rPr lang="en-US" sz="2400" dirty="0">
                <a:solidFill>
                  <a:srgbClr val="7030A0"/>
                </a:solidFill>
              </a:rPr>
              <a:t> element a</a:t>
            </a:r>
            <a:r>
              <a:rPr lang="en-US" sz="2400" baseline="-25000" dirty="0">
                <a:solidFill>
                  <a:srgbClr val="7030A0"/>
                </a:solidFill>
              </a:rPr>
              <a:t>12  </a:t>
            </a:r>
            <a:r>
              <a:rPr lang="en-US" sz="2400" dirty="0">
                <a:solidFill>
                  <a:srgbClr val="7030A0"/>
                </a:solidFill>
              </a:rPr>
              <a:t>of  R</a:t>
            </a:r>
            <a:r>
              <a:rPr lang="en-US" sz="2400" baseline="-25000" dirty="0">
                <a:solidFill>
                  <a:srgbClr val="7030A0"/>
                </a:solidFill>
              </a:rPr>
              <a:t>1 </a:t>
            </a:r>
            <a:r>
              <a:rPr lang="en-US" sz="2400" dirty="0">
                <a:solidFill>
                  <a:srgbClr val="7030A0"/>
                </a:solidFill>
              </a:rPr>
              <a:t> by  (-1)</a:t>
            </a:r>
            <a:r>
              <a:rPr lang="en-US" sz="2400" baseline="30000" dirty="0">
                <a:solidFill>
                  <a:srgbClr val="7030A0"/>
                </a:solidFill>
              </a:rPr>
              <a:t>(1+2) 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baseline="-25000" dirty="0">
                <a:solidFill>
                  <a:srgbClr val="7030A0"/>
                </a:solidFill>
              </a:rPr>
              <a:t>      </a:t>
            </a:r>
            <a:r>
              <a:rPr lang="en-US" sz="2400" baseline="30000" dirty="0">
                <a:solidFill>
                  <a:srgbClr val="7030A0"/>
                </a:solidFill>
              </a:rPr>
              <a:t>        </a:t>
            </a:r>
          </a:p>
          <a:p>
            <a:pPr>
              <a:buNone/>
            </a:pPr>
            <a:r>
              <a:rPr lang="en-US" sz="2400" baseline="30000" dirty="0">
                <a:solidFill>
                  <a:srgbClr val="7030A0"/>
                </a:solidFill>
              </a:rPr>
              <a:t>    </a:t>
            </a:r>
            <a:r>
              <a:rPr lang="en-US" sz="2400" dirty="0">
                <a:solidFill>
                  <a:srgbClr val="7030A0"/>
                </a:solidFill>
              </a:rPr>
              <a:t>  </a:t>
            </a:r>
            <a:r>
              <a:rPr lang="en-US" sz="2400" dirty="0" err="1">
                <a:solidFill>
                  <a:srgbClr val="7030A0"/>
                </a:solidFill>
              </a:rPr>
              <a:t>i.e</a:t>
            </a:r>
            <a:r>
              <a:rPr lang="en-US" sz="2400" dirty="0">
                <a:solidFill>
                  <a:srgbClr val="7030A0"/>
                </a:solidFill>
              </a:rPr>
              <a:t> (-1)</a:t>
            </a:r>
            <a:r>
              <a:rPr lang="en-US" sz="2400" baseline="30000" dirty="0">
                <a:solidFill>
                  <a:srgbClr val="7030A0"/>
                </a:solidFill>
              </a:rPr>
              <a:t>(1+2) </a:t>
            </a:r>
            <a:r>
              <a:rPr lang="en-US" sz="2400" dirty="0">
                <a:solidFill>
                  <a:srgbClr val="7030A0"/>
                </a:solidFill>
              </a:rPr>
              <a:t> a</a:t>
            </a:r>
            <a:r>
              <a:rPr lang="en-US" sz="2400" baseline="-25000" dirty="0">
                <a:solidFill>
                  <a:srgbClr val="7030A0"/>
                </a:solidFill>
              </a:rPr>
              <a:t>12</a:t>
            </a:r>
            <a:r>
              <a:rPr lang="en-US" sz="2400" dirty="0">
                <a:solidFill>
                  <a:srgbClr val="7030A0"/>
                </a:solidFill>
              </a:rPr>
              <a:t>    a</a:t>
            </a:r>
            <a:r>
              <a:rPr lang="en-US" sz="2400" baseline="-25000" dirty="0">
                <a:solidFill>
                  <a:srgbClr val="7030A0"/>
                </a:solidFill>
              </a:rPr>
              <a:t>21 </a:t>
            </a:r>
            <a:r>
              <a:rPr lang="en-US" sz="2400" dirty="0">
                <a:solidFill>
                  <a:srgbClr val="7030A0"/>
                </a:solidFill>
              </a:rPr>
              <a:t>      a</a:t>
            </a:r>
            <a:r>
              <a:rPr lang="en-US" sz="2400" baseline="-25000" dirty="0">
                <a:solidFill>
                  <a:srgbClr val="7030A0"/>
                </a:solidFill>
              </a:rPr>
              <a:t>23 </a:t>
            </a:r>
            <a:r>
              <a:rPr lang="en-US" sz="2400" dirty="0">
                <a:solidFill>
                  <a:srgbClr val="7030A0"/>
                </a:solidFill>
              </a:rPr>
              <a:t>  = (-1)</a:t>
            </a:r>
            <a:r>
              <a:rPr lang="en-US" sz="2400" baseline="30000" dirty="0">
                <a:solidFill>
                  <a:srgbClr val="7030A0"/>
                </a:solidFill>
              </a:rPr>
              <a:t>3</a:t>
            </a:r>
            <a:r>
              <a:rPr lang="en-US" sz="2400" dirty="0">
                <a:solidFill>
                  <a:srgbClr val="7030A0"/>
                </a:solidFill>
              </a:rPr>
              <a:t> a</a:t>
            </a:r>
            <a:r>
              <a:rPr lang="en-US" sz="2400" baseline="-25000" dirty="0">
                <a:solidFill>
                  <a:srgbClr val="7030A0"/>
                </a:solidFill>
              </a:rPr>
              <a:t>12 </a:t>
            </a:r>
            <a:r>
              <a:rPr lang="en-US" sz="2400" dirty="0">
                <a:solidFill>
                  <a:srgbClr val="7030A0"/>
                </a:solidFill>
              </a:rPr>
              <a:t> (a</a:t>
            </a:r>
            <a:r>
              <a:rPr lang="en-US" sz="2400" baseline="-25000" dirty="0">
                <a:solidFill>
                  <a:srgbClr val="7030A0"/>
                </a:solidFill>
              </a:rPr>
              <a:t>21</a:t>
            </a:r>
            <a:r>
              <a:rPr lang="en-US" sz="2400" dirty="0">
                <a:solidFill>
                  <a:srgbClr val="7030A0"/>
                </a:solidFill>
              </a:rPr>
              <a:t>.a</a:t>
            </a:r>
            <a:r>
              <a:rPr lang="en-US" sz="2400" baseline="-25000" dirty="0">
                <a:solidFill>
                  <a:srgbClr val="7030A0"/>
                </a:solidFill>
              </a:rPr>
              <a:t>33</a:t>
            </a:r>
            <a:r>
              <a:rPr lang="en-US" sz="2400" dirty="0">
                <a:solidFill>
                  <a:srgbClr val="7030A0"/>
                </a:solidFill>
              </a:rPr>
              <a:t> – a</a:t>
            </a:r>
            <a:r>
              <a:rPr lang="en-US" sz="2400" baseline="-25000" dirty="0">
                <a:solidFill>
                  <a:srgbClr val="7030A0"/>
                </a:solidFill>
              </a:rPr>
              <a:t>31</a:t>
            </a:r>
            <a:r>
              <a:rPr lang="en-US" sz="2400" dirty="0">
                <a:solidFill>
                  <a:srgbClr val="7030A0"/>
                </a:solidFill>
              </a:rPr>
              <a:t>.a</a:t>
            </a:r>
            <a:r>
              <a:rPr lang="en-US" sz="2400" baseline="-25000" dirty="0">
                <a:solidFill>
                  <a:srgbClr val="7030A0"/>
                </a:solidFill>
              </a:rPr>
              <a:t>23</a:t>
            </a:r>
            <a:r>
              <a:rPr lang="en-US" sz="2400" dirty="0">
                <a:solidFill>
                  <a:srgbClr val="7030A0"/>
                </a:solidFill>
              </a:rPr>
              <a:t>)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                                  a</a:t>
            </a:r>
            <a:r>
              <a:rPr lang="en-US" sz="2400" baseline="-25000" dirty="0">
                <a:solidFill>
                  <a:srgbClr val="7030A0"/>
                </a:solidFill>
              </a:rPr>
              <a:t>31 </a:t>
            </a:r>
            <a:r>
              <a:rPr lang="en-US" sz="2400" dirty="0">
                <a:solidFill>
                  <a:srgbClr val="7030A0"/>
                </a:solidFill>
              </a:rPr>
              <a:t>      a</a:t>
            </a:r>
            <a:r>
              <a:rPr lang="en-US" sz="2400" baseline="-25000" dirty="0">
                <a:solidFill>
                  <a:srgbClr val="7030A0"/>
                </a:solidFill>
              </a:rPr>
              <a:t>33 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baseline="30000" dirty="0">
                <a:solidFill>
                  <a:srgbClr val="7030A0"/>
                </a:solidFill>
              </a:rPr>
              <a:t>            </a:t>
            </a:r>
            <a:r>
              <a:rPr lang="en-US" sz="2400" dirty="0">
                <a:solidFill>
                  <a:srgbClr val="7030A0"/>
                </a:solidFill>
              </a:rPr>
              <a:t>   </a:t>
            </a:r>
            <a:r>
              <a:rPr lang="en-US" sz="2400" baseline="30000" dirty="0">
                <a:solidFill>
                  <a:srgbClr val="7030A0"/>
                </a:solidFill>
              </a:rPr>
              <a:t>                        </a:t>
            </a:r>
            <a:r>
              <a:rPr lang="en-US" sz="2400" baseline="-25000" dirty="0">
                <a:solidFill>
                  <a:srgbClr val="7030A0"/>
                </a:solidFill>
              </a:rPr>
              <a:t>                      </a:t>
            </a:r>
            <a:r>
              <a:rPr lang="en-US" sz="2400" baseline="30000" dirty="0">
                <a:solidFill>
                  <a:srgbClr val="7030A0"/>
                </a:solidFill>
              </a:rPr>
              <a:t>           </a:t>
            </a:r>
            <a:endParaRPr lang="en-US" sz="2400" baseline="-250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2400" baseline="300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  </a:t>
            </a:r>
            <a:r>
              <a:rPr lang="en-US" sz="2400" b="1" dirty="0">
                <a:solidFill>
                  <a:srgbClr val="7030A0"/>
                </a:solidFill>
              </a:rPr>
              <a:t>Step 3:</a:t>
            </a:r>
            <a:r>
              <a:rPr lang="en-US" sz="2400" dirty="0">
                <a:solidFill>
                  <a:srgbClr val="7030A0"/>
                </a:solidFill>
              </a:rPr>
              <a:t> Multiply 3</a:t>
            </a:r>
            <a:r>
              <a:rPr lang="en-US" sz="2400" baseline="30000" dirty="0">
                <a:solidFill>
                  <a:srgbClr val="7030A0"/>
                </a:solidFill>
              </a:rPr>
              <a:t>rd</a:t>
            </a:r>
            <a:r>
              <a:rPr lang="en-US" sz="2400" dirty="0">
                <a:solidFill>
                  <a:srgbClr val="7030A0"/>
                </a:solidFill>
              </a:rPr>
              <a:t> element </a:t>
            </a:r>
            <a:r>
              <a:rPr lang="en-US" sz="2400" baseline="300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 a</a:t>
            </a:r>
            <a:r>
              <a:rPr lang="en-US" sz="2400" baseline="-25000" dirty="0">
                <a:solidFill>
                  <a:srgbClr val="7030A0"/>
                </a:solidFill>
              </a:rPr>
              <a:t>13</a:t>
            </a:r>
            <a:r>
              <a:rPr lang="en-US" sz="2400" dirty="0">
                <a:solidFill>
                  <a:srgbClr val="7030A0"/>
                </a:solidFill>
              </a:rPr>
              <a:t> of  R</a:t>
            </a:r>
            <a:r>
              <a:rPr lang="en-US" sz="2400" baseline="-25000" dirty="0">
                <a:solidFill>
                  <a:srgbClr val="7030A0"/>
                </a:solidFill>
              </a:rPr>
              <a:t>1 </a:t>
            </a:r>
            <a:r>
              <a:rPr lang="en-US" sz="2400" dirty="0">
                <a:solidFill>
                  <a:srgbClr val="7030A0"/>
                </a:solidFill>
              </a:rPr>
              <a:t> by (-1)</a:t>
            </a:r>
            <a:r>
              <a:rPr lang="en-US" sz="2400" baseline="30000" dirty="0">
                <a:solidFill>
                  <a:srgbClr val="7030A0"/>
                </a:solidFill>
              </a:rPr>
              <a:t>(1+3) 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en-US" sz="2400" baseline="300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    </a:t>
            </a:r>
            <a:r>
              <a:rPr lang="en-US" sz="2400" err="1">
                <a:solidFill>
                  <a:srgbClr val="7030A0"/>
                </a:solidFill>
              </a:rPr>
              <a:t>i</a:t>
            </a:r>
            <a:r>
              <a:rPr lang="en-US" sz="2400">
                <a:solidFill>
                  <a:srgbClr val="7030A0"/>
                </a:solidFill>
              </a:rPr>
              <a:t>. </a:t>
            </a:r>
            <a:r>
              <a:rPr lang="en-US" sz="2400" dirty="0">
                <a:solidFill>
                  <a:srgbClr val="7030A0"/>
                </a:solidFill>
              </a:rPr>
              <a:t>(-1)</a:t>
            </a:r>
            <a:r>
              <a:rPr lang="en-US" sz="2400" baseline="30000" dirty="0">
                <a:solidFill>
                  <a:srgbClr val="7030A0"/>
                </a:solidFill>
              </a:rPr>
              <a:t>(1+3) </a:t>
            </a:r>
            <a:r>
              <a:rPr lang="en-US" sz="2400" dirty="0">
                <a:solidFill>
                  <a:srgbClr val="7030A0"/>
                </a:solidFill>
              </a:rPr>
              <a:t> a</a:t>
            </a:r>
            <a:r>
              <a:rPr lang="en-US" sz="2400" baseline="-25000" dirty="0">
                <a:solidFill>
                  <a:srgbClr val="7030A0"/>
                </a:solidFill>
              </a:rPr>
              <a:t>13 </a:t>
            </a:r>
            <a:r>
              <a:rPr lang="en-US" sz="2400" dirty="0">
                <a:solidFill>
                  <a:srgbClr val="7030A0"/>
                </a:solidFill>
              </a:rPr>
              <a:t>    a</a:t>
            </a:r>
            <a:r>
              <a:rPr lang="en-US" sz="2400" baseline="-25000" dirty="0">
                <a:solidFill>
                  <a:srgbClr val="7030A0"/>
                </a:solidFill>
              </a:rPr>
              <a:t>21 </a:t>
            </a:r>
            <a:r>
              <a:rPr lang="en-US" sz="2400" dirty="0">
                <a:solidFill>
                  <a:srgbClr val="7030A0"/>
                </a:solidFill>
              </a:rPr>
              <a:t>       a</a:t>
            </a:r>
            <a:r>
              <a:rPr lang="en-US" sz="2400" baseline="-25000" dirty="0">
                <a:solidFill>
                  <a:srgbClr val="7030A0"/>
                </a:solidFill>
              </a:rPr>
              <a:t>22 </a:t>
            </a:r>
            <a:r>
              <a:rPr lang="en-US" sz="2400" dirty="0">
                <a:solidFill>
                  <a:srgbClr val="7030A0"/>
                </a:solidFill>
              </a:rPr>
              <a:t> = (-1)</a:t>
            </a:r>
            <a:r>
              <a:rPr lang="en-US" sz="2400" baseline="30000" dirty="0">
                <a:solidFill>
                  <a:srgbClr val="7030A0"/>
                </a:solidFill>
              </a:rPr>
              <a:t>4</a:t>
            </a:r>
            <a:r>
              <a:rPr lang="en-US" sz="2400" dirty="0">
                <a:solidFill>
                  <a:srgbClr val="7030A0"/>
                </a:solidFill>
              </a:rPr>
              <a:t> a</a:t>
            </a:r>
            <a:r>
              <a:rPr lang="en-US" sz="2400" baseline="-25000" dirty="0">
                <a:solidFill>
                  <a:srgbClr val="7030A0"/>
                </a:solidFill>
              </a:rPr>
              <a:t>13 </a:t>
            </a:r>
            <a:r>
              <a:rPr lang="en-US" sz="2400" dirty="0">
                <a:solidFill>
                  <a:srgbClr val="7030A0"/>
                </a:solidFill>
              </a:rPr>
              <a:t> (a</a:t>
            </a:r>
            <a:r>
              <a:rPr lang="en-US" sz="2400" baseline="-25000" dirty="0">
                <a:solidFill>
                  <a:srgbClr val="7030A0"/>
                </a:solidFill>
              </a:rPr>
              <a:t>21</a:t>
            </a:r>
            <a:r>
              <a:rPr lang="en-US" sz="2400" dirty="0">
                <a:solidFill>
                  <a:srgbClr val="7030A0"/>
                </a:solidFill>
              </a:rPr>
              <a:t>.a</a:t>
            </a:r>
            <a:r>
              <a:rPr lang="en-US" sz="2400" baseline="-25000" dirty="0">
                <a:solidFill>
                  <a:srgbClr val="7030A0"/>
                </a:solidFill>
              </a:rPr>
              <a:t>32</a:t>
            </a:r>
            <a:r>
              <a:rPr lang="en-US" sz="2400" dirty="0">
                <a:solidFill>
                  <a:srgbClr val="7030A0"/>
                </a:solidFill>
              </a:rPr>
              <a:t>- a</a:t>
            </a:r>
            <a:r>
              <a:rPr lang="en-US" sz="2400" baseline="-25000" dirty="0">
                <a:solidFill>
                  <a:srgbClr val="7030A0"/>
                </a:solidFill>
              </a:rPr>
              <a:t>31</a:t>
            </a:r>
            <a:r>
              <a:rPr lang="en-US" sz="2400" dirty="0">
                <a:solidFill>
                  <a:srgbClr val="7030A0"/>
                </a:solidFill>
              </a:rPr>
              <a:t>.a</a:t>
            </a:r>
            <a:r>
              <a:rPr lang="en-US" sz="2400" baseline="-25000" dirty="0">
                <a:solidFill>
                  <a:srgbClr val="7030A0"/>
                </a:solidFill>
              </a:rPr>
              <a:t>22</a:t>
            </a:r>
            <a:r>
              <a:rPr lang="en-US" sz="2400" dirty="0">
                <a:solidFill>
                  <a:srgbClr val="7030A0"/>
                </a:solidFill>
              </a:rPr>
              <a:t>)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                                  a</a:t>
            </a:r>
            <a:r>
              <a:rPr lang="en-US" sz="2400" baseline="-25000" dirty="0">
                <a:solidFill>
                  <a:srgbClr val="7030A0"/>
                </a:solidFill>
              </a:rPr>
              <a:t>31 </a:t>
            </a:r>
            <a:r>
              <a:rPr lang="en-US" sz="2400" dirty="0">
                <a:solidFill>
                  <a:srgbClr val="7030A0"/>
                </a:solidFill>
              </a:rPr>
              <a:t>       a</a:t>
            </a:r>
            <a:r>
              <a:rPr lang="en-US" sz="2400" baseline="-25000" dirty="0">
                <a:solidFill>
                  <a:srgbClr val="7030A0"/>
                </a:solidFill>
              </a:rPr>
              <a:t>32 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en-US" sz="2400" b="1" dirty="0">
                <a:solidFill>
                  <a:srgbClr val="7030A0"/>
                </a:solidFill>
              </a:rPr>
              <a:t>  Step 4 :</a:t>
            </a:r>
            <a:r>
              <a:rPr lang="en-US" sz="2400" dirty="0">
                <a:solidFill>
                  <a:srgbClr val="7030A0"/>
                </a:solidFill>
              </a:rPr>
              <a:t>  Now the expansion of  |A| is obtained by adding above three values  and we get  the </a:t>
            </a:r>
            <a:r>
              <a:rPr lang="en-US" sz="2400" dirty="0" err="1">
                <a:solidFill>
                  <a:srgbClr val="7030A0"/>
                </a:solidFill>
              </a:rPr>
              <a:t>requaired</a:t>
            </a:r>
            <a:r>
              <a:rPr lang="en-US" sz="2400" dirty="0">
                <a:solidFill>
                  <a:srgbClr val="7030A0"/>
                </a:solidFill>
              </a:rPr>
              <a:t> value of  </a:t>
            </a:r>
            <a:r>
              <a:rPr lang="en-US" sz="2400" dirty="0" err="1">
                <a:solidFill>
                  <a:srgbClr val="7030A0"/>
                </a:solidFill>
              </a:rPr>
              <a:t>det</a:t>
            </a:r>
            <a:r>
              <a:rPr lang="en-US" sz="2400" dirty="0">
                <a:solidFill>
                  <a:srgbClr val="7030A0"/>
                </a:solidFill>
              </a:rPr>
              <a:t> A. 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  </a:t>
            </a:r>
            <a:r>
              <a:rPr lang="en-US" sz="2400" baseline="30000" dirty="0">
                <a:solidFill>
                  <a:srgbClr val="7030A0"/>
                </a:solidFill>
              </a:rPr>
              <a:t>           </a:t>
            </a:r>
            <a:r>
              <a:rPr lang="en-US" sz="2400" baseline="-25000" dirty="0">
                <a:solidFill>
                  <a:srgbClr val="7030A0"/>
                </a:solidFill>
              </a:rPr>
              <a:t>         </a:t>
            </a:r>
          </a:p>
          <a:p>
            <a:pPr>
              <a:buNone/>
            </a:pPr>
            <a:r>
              <a:rPr lang="en-US" sz="2400" baseline="-25000" dirty="0">
                <a:solidFill>
                  <a:srgbClr val="7030A0"/>
                </a:solidFill>
              </a:rPr>
              <a:t>       </a:t>
            </a:r>
            <a:r>
              <a:rPr lang="en-US" sz="2400" baseline="-25000" dirty="0"/>
              <a:t>                                                                               </a:t>
            </a:r>
            <a:endParaRPr lang="en-IN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500298" y="2279248"/>
            <a:ext cx="0" cy="86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714744" y="2279248"/>
            <a:ext cx="0" cy="86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28860" y="3565132"/>
            <a:ext cx="0" cy="86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86182" y="3565132"/>
            <a:ext cx="0" cy="86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428860" y="4779578"/>
            <a:ext cx="0" cy="86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57620" y="4779578"/>
            <a:ext cx="0" cy="86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D3277-65BC-E943-89E0-6FF41939B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26022"/>
            <a:ext cx="9036167" cy="634398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396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223</Words>
  <Application>Microsoft Office PowerPoint</Application>
  <PresentationFormat>On-screen Show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Chapter 4  Determinants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 Determinants </dc:title>
  <dc:creator>Admin</dc:creator>
  <cp:lastModifiedBy>Pranav Semwal</cp:lastModifiedBy>
  <cp:revision>35</cp:revision>
  <dcterms:created xsi:type="dcterms:W3CDTF">2020-06-01T10:30:02Z</dcterms:created>
  <dcterms:modified xsi:type="dcterms:W3CDTF">2020-07-12T06:33:26Z</dcterms:modified>
</cp:coreProperties>
</file>